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3"/>
    <p:restoredTop sz="96327"/>
  </p:normalViewPr>
  <p:slideViewPr>
    <p:cSldViewPr snapToGrid="0" snapToObjects="1">
      <p:cViewPr varScale="1">
        <p:scale>
          <a:sx n="156" d="100"/>
          <a:sy n="156" d="100"/>
        </p:scale>
        <p:origin x="1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png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5D24A-360D-E748-979B-E9ED0611F8FD}" type="datetimeFigureOut">
              <a:rPr lang="en-US" smtClean="0"/>
              <a:t>5/15/20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6B7B3-5EAE-A04A-A1BF-DEC51B1D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160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6B7B3-5EAE-A04A-A1BF-DEC51B1D9E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10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2662-070A-3F4F-AA90-CC0281424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E2A3C7-D580-0A47-8A66-E51D342A7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B9251-AB8D-5844-81A1-86B70AD68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1D292-00F8-9E45-8277-6CF0321B3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8805A-1082-2648-8F71-54464C620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72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0585B-1160-5646-906E-003315684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E91B5-3E43-3E45-936A-AF0DE187C1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C1CEC-7D25-5A4B-B0A0-6FA02D6A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6C22D2-167F-0748-91F5-BBE230FDD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4E9B4-68CB-9E4C-9449-DAEF909E7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38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A26AC7-99C4-704F-93E7-4E686784C1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F4E574-A5A0-9E43-B050-0DD5239CC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94A09-D15B-F444-BF66-85B5D570A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7796D-849D-6B45-844F-7869DBDAE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7D377-3F3F-3E47-A0E0-09D2620C5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40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5E5A8-BFC9-044E-93D1-71E7A86FC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903F5-E318-9D44-8C0A-92EB240F84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013ED-B132-3E4E-A3C5-35173C60E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9D339-956B-724E-AA6B-604042906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0FBC4-EC5F-3648-9284-64E3E0D17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32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FB57F-61F5-5648-846F-F956AAAB1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F4C2-1DB4-4E4A-A5D4-ABE074265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17FE7-3A73-724C-B1D6-7FF6CA1A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B6C31-BD6E-1344-9DB1-B28FC949D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D9C7A-D69F-5242-AD82-622605E72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23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541A6-751D-6442-B9C0-269206B6E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3B53B-E422-A24B-9C96-DD75BF2E6D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760660-564F-7244-856E-F2405DDD0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53475-BD83-CB44-927E-B2EEE8F0E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5905F-3012-0C46-9E37-B17CCF812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8DC0F-D112-E24E-AA15-595391CFA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202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5FD21-71EB-B440-8647-A9519E3E6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C7FD3-8B35-A64A-9417-C065AC4A7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46A22A-870E-E241-9C5B-DA8137526F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664313-FD9F-204B-8463-234CDD5C0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9065C3-BA5A-5D48-81D7-E244EF0167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8FBFD4-A9B0-BB4C-802E-82EE47A84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5AA26-B5A9-3E49-948E-0FC01E57C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B4052C-0A84-264D-8E28-8D57D9266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6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D75D2-B12A-5B46-B540-1DD5D3A5A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077B01-F66B-1C41-9C7A-3F20EE744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D1993D-64DA-B44F-A957-B28AFD483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2E2FD-86BF-AA43-A101-FB1C33631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A8CE2A-879A-5846-8C6C-9FDA3B333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ED2DD2-072E-6948-B2B3-85E1C364A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1DF2B0-3E88-3A48-B6CE-134B34A87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6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595CD-9843-8C41-B4B3-85C9D7345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9D6D4-5974-BC47-AEA8-2F0FCF6A7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15B5EE-AEAF-3648-934C-4D70CC46F2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A37C29-0FF1-F64E-9633-43F953982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D1B58-C5FE-BE4A-B52C-EAB01793F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0CC10-9F13-D44B-BD67-99AA405D4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456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EAC33-5A98-544E-8862-7B56CD018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F96711-810B-0249-BCC0-B17F7F393D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5B19-3187-A840-B4AF-DECBB0A58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BB62A-71FE-1643-896A-E10853BED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3E282E-7D09-8F48-B0E2-637DD460C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EDC9B-4688-5646-9789-9879A7034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88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8468AE-B3F0-E342-89E5-BD6F180ED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F43D2F-E9CD-DB49-AFFF-BB1A3FB98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CC7EA-054C-B049-A7C3-A272F6A4CF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2C098-9F5A-E245-AF95-54EDB681644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8C64A-5C70-2F48-BCDC-252961C8D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2E054-50BF-4B48-9C3B-773FD5FBB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2C66B-BF54-8A47-A2F5-7813060F97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607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B4F361-E6B4-6D4A-87E3-F86398D66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700881"/>
            <a:ext cx="9866463" cy="110804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dirty="0"/>
              <a:t>Implementation and Evaluation of a blockchain based electronic voting system</a:t>
            </a:r>
            <a:endParaRPr lang="en-US" sz="3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B68A85-2BB5-A84B-B5A6-2F065074AF34}"/>
              </a:ext>
            </a:extLst>
          </p:cNvPr>
          <p:cNvSpPr txBox="1"/>
          <p:nvPr/>
        </p:nvSpPr>
        <p:spPr>
          <a:xfrm>
            <a:off x="4572551" y="1886529"/>
            <a:ext cx="3291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University of Greenwich</a:t>
            </a:r>
          </a:p>
          <a:p>
            <a:pPr algn="ctr"/>
            <a:r>
              <a:rPr lang="en-US" dirty="0"/>
              <a:t>BSc Computer Science (Hons)</a:t>
            </a:r>
            <a:br>
              <a:rPr lang="en-US" dirty="0"/>
            </a:br>
            <a:r>
              <a:rPr lang="en-US" dirty="0"/>
              <a:t>Supervisor: Dr. Georgia </a:t>
            </a:r>
            <a:r>
              <a:rPr lang="en-US" dirty="0" err="1"/>
              <a:t>Sakellari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41DEBC-0962-DF41-A16C-DED700850432}"/>
              </a:ext>
            </a:extLst>
          </p:cNvPr>
          <p:cNvSpPr txBox="1"/>
          <p:nvPr/>
        </p:nvSpPr>
        <p:spPr>
          <a:xfrm>
            <a:off x="3995683" y="5715962"/>
            <a:ext cx="444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Gabriel Cristian </a:t>
            </a:r>
            <a:r>
              <a:rPr lang="en-US" dirty="0" err="1"/>
              <a:t>Ciortea</a:t>
            </a:r>
            <a:r>
              <a:rPr lang="en-US" dirty="0"/>
              <a:t> Pop – ID 000968052</a:t>
            </a:r>
          </a:p>
        </p:txBody>
      </p:sp>
    </p:spTree>
    <p:extLst>
      <p:ext uri="{BB962C8B-B14F-4D97-AF65-F5344CB8AC3E}">
        <p14:creationId xmlns:p14="http://schemas.microsoft.com/office/powerpoint/2010/main" val="3528145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41DEBC-0962-DF41-A16C-DED700850432}"/>
              </a:ext>
            </a:extLst>
          </p:cNvPr>
          <p:cNvSpPr txBox="1"/>
          <p:nvPr/>
        </p:nvSpPr>
        <p:spPr>
          <a:xfrm>
            <a:off x="3995683" y="5715962"/>
            <a:ext cx="444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/>
              <a:t>Gabriel Cristian </a:t>
            </a:r>
            <a:r>
              <a:rPr lang="en-US" dirty="0" err="1"/>
              <a:t>Ciortea</a:t>
            </a:r>
            <a:r>
              <a:rPr lang="en-US" dirty="0"/>
              <a:t> Pop – ID 000968052</a:t>
            </a:r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183A5B-6591-2E4C-AB55-022551E77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BF10C-D062-AC40-AFD0-E44844B2F13B}"/>
              </a:ext>
            </a:extLst>
          </p:cNvPr>
          <p:cNvSpPr txBox="1"/>
          <p:nvPr/>
        </p:nvSpPr>
        <p:spPr>
          <a:xfrm>
            <a:off x="2522545" y="1960374"/>
            <a:ext cx="71435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Covered in the presentation: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 </a:t>
            </a:r>
            <a:r>
              <a:rPr lang="en-US" sz="2400" b="1" dirty="0"/>
              <a:t>overview</a:t>
            </a:r>
            <a:r>
              <a:rPr lang="en-US" sz="2400" dirty="0"/>
              <a:t> of the problems the projects analyses and the </a:t>
            </a:r>
            <a:r>
              <a:rPr lang="en-US" sz="2400" b="1" dirty="0"/>
              <a:t>focus</a:t>
            </a:r>
            <a:r>
              <a:rPr lang="en-US" sz="2400" dirty="0"/>
              <a:t> of the project.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</a:t>
            </a:r>
            <a:r>
              <a:rPr lang="en-US" sz="2400" b="1" dirty="0"/>
              <a:t>demo</a:t>
            </a:r>
            <a:r>
              <a:rPr lang="en-US" sz="2400" dirty="0"/>
              <a:t> of the implemented application </a:t>
            </a:r>
          </a:p>
        </p:txBody>
      </p:sp>
    </p:spTree>
    <p:extLst>
      <p:ext uri="{BB962C8B-B14F-4D97-AF65-F5344CB8AC3E}">
        <p14:creationId xmlns:p14="http://schemas.microsoft.com/office/powerpoint/2010/main" val="375019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F4B6CB34-7A41-234C-B188-773E1B4A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The Problems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ECF3C7-93B4-F14D-8E49-8FD58B1832E5}"/>
              </a:ext>
            </a:extLst>
          </p:cNvPr>
          <p:cNvSpPr txBox="1"/>
          <p:nvPr/>
        </p:nvSpPr>
        <p:spPr>
          <a:xfrm>
            <a:off x="1772475" y="1363388"/>
            <a:ext cx="86436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Identify a voting system that could make voting more reliable and secure.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Analise how blockchain can help towards the goal of a more reliable and trustworthy voting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Evaluate current Blockchain limitations (with an analysis that includes empirical evidence)</a:t>
            </a: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2988D962-ED88-0B45-BCD4-C4B1248BAE80}"/>
              </a:ext>
            </a:extLst>
          </p:cNvPr>
          <p:cNvSpPr txBox="1">
            <a:spLocks/>
          </p:cNvSpPr>
          <p:nvPr/>
        </p:nvSpPr>
        <p:spPr>
          <a:xfrm>
            <a:off x="838200" y="329814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Focus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72B2A5-4430-AA47-A68E-B9A66E918365}"/>
              </a:ext>
            </a:extLst>
          </p:cNvPr>
          <p:cNvSpPr txBox="1"/>
          <p:nvPr/>
        </p:nvSpPr>
        <p:spPr>
          <a:xfrm>
            <a:off x="1772476" y="4298555"/>
            <a:ext cx="86436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The voting framework and blockchain integration with Ethereum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The quest of the final blockchain fabric (analysis of probabilistic consensus vs deterministic agreement)</a:t>
            </a:r>
          </a:p>
        </p:txBody>
      </p:sp>
    </p:spTree>
    <p:extLst>
      <p:ext uri="{BB962C8B-B14F-4D97-AF65-F5344CB8AC3E}">
        <p14:creationId xmlns:p14="http://schemas.microsoft.com/office/powerpoint/2010/main" val="3345779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39AF0836-D62C-3449-B511-D212AD58A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The Voting Process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7E106F-B082-5F44-9304-9B562C6DF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329668"/>
            <a:ext cx="8385766" cy="459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357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06B3F7FB-503C-7947-87D7-F20EF4327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Application Primary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57BAA5-01D4-1246-A619-8B758B577348}"/>
              </a:ext>
            </a:extLst>
          </p:cNvPr>
          <p:cNvSpPr txBox="1"/>
          <p:nvPr/>
        </p:nvSpPr>
        <p:spPr>
          <a:xfrm>
            <a:off x="1071418" y="1542472"/>
            <a:ext cx="77677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 application written with the MERN stack (</a:t>
            </a:r>
            <a:r>
              <a:rPr lang="en-US" dirty="0" err="1"/>
              <a:t>MySql</a:t>
            </a:r>
            <a:r>
              <a:rPr lang="en-US" dirty="0"/>
              <a:t>, Express, React, NodeJS)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Capable to interface with any Ethereum blockchain thanks to web3js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Login signature secured with elliptic curve digital signature algorithm (ECDSA) and backend authentication with json web token (JWT)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Election smart contract uses factory design pattern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Mocha unit testing library enabled to obtain empirical evidence of the processes required to run the election and obtain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Votes are encrypted on the blockchain (aes-256-gcm)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Enables voting only from </a:t>
            </a:r>
            <a:r>
              <a:rPr lang="en-US" dirty="0" err="1"/>
              <a:t>autherised</a:t>
            </a:r>
            <a:r>
              <a:rPr lang="en-US" dirty="0"/>
              <a:t> voting station holding a valid JWT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Results only available at the end of the election due to encryption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Real-time affluence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BB459-5B67-0341-AC51-7903566F4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0429" y="828860"/>
            <a:ext cx="1127789" cy="4661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E4CA6B-B3A5-974B-9C45-15DBA60A3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6284" y="700327"/>
            <a:ext cx="1381118" cy="8421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34ED71B-7AD5-CF40-B475-6B66AC6808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974" y="1337184"/>
            <a:ext cx="1847850" cy="6669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B25DFC0-6717-8F4B-9120-47F59A453D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3514" y="1948838"/>
            <a:ext cx="2181618" cy="154247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A758E9E-CAF7-8A4B-86F9-2C3A754D89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9218" y="2293016"/>
            <a:ext cx="2438961" cy="16906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50BD2C2-3ED8-7A4B-A884-2CCBE7CEFB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1906" y="3837124"/>
            <a:ext cx="2100398" cy="144087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1E953B3-2A8B-7F45-9690-B1E778F14D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5032327"/>
            <a:ext cx="1320313" cy="112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379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6A797A68-900C-E14D-A8AC-E2620E1C3ACB}"/>
              </a:ext>
            </a:extLst>
          </p:cNvPr>
          <p:cNvSpPr txBox="1">
            <a:spLocks/>
          </p:cNvSpPr>
          <p:nvPr/>
        </p:nvSpPr>
        <p:spPr>
          <a:xfrm>
            <a:off x="641774" y="412648"/>
            <a:ext cx="10627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Deterministic vs Probabilistic Consensus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8B477D-B6E3-4E42-A26E-4BEF46548812}"/>
              </a:ext>
            </a:extLst>
          </p:cNvPr>
          <p:cNvSpPr txBox="1"/>
          <p:nvPr/>
        </p:nvSpPr>
        <p:spPr>
          <a:xfrm>
            <a:off x="923027" y="1613709"/>
            <a:ext cx="4415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Deterministic (</a:t>
            </a:r>
            <a:r>
              <a:rPr lang="en-US" dirty="0" err="1"/>
              <a:t>PoA</a:t>
            </a:r>
            <a:r>
              <a:rPr lang="en-US" dirty="0"/>
              <a:t>, BFT, </a:t>
            </a:r>
            <a:r>
              <a:rPr lang="en-US" dirty="0" err="1"/>
              <a:t>pBFT</a:t>
            </a:r>
            <a:r>
              <a:rPr lang="en-US" dirty="0"/>
              <a:t>..)</a:t>
            </a:r>
          </a:p>
          <a:p>
            <a:r>
              <a:rPr lang="en-US" dirty="0"/>
              <a:t>A state-machine replication consensus</a:t>
            </a:r>
          </a:p>
          <a:p>
            <a:r>
              <a:rPr lang="en-US" dirty="0"/>
              <a:t>Ethereum version: </a:t>
            </a:r>
            <a:r>
              <a:rPr lang="en-US" dirty="0" err="1"/>
              <a:t>PoA</a:t>
            </a:r>
            <a:r>
              <a:rPr lang="en-US" dirty="0"/>
              <a:t> (clique protocol)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E08A6B-6DF6-AD40-9361-3B78D23E4EA3}"/>
              </a:ext>
            </a:extLst>
          </p:cNvPr>
          <p:cNvSpPr txBox="1"/>
          <p:nvPr/>
        </p:nvSpPr>
        <p:spPr>
          <a:xfrm>
            <a:off x="5338618" y="1639235"/>
            <a:ext cx="4415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Probabilistic (</a:t>
            </a:r>
            <a:r>
              <a:rPr lang="en-US" dirty="0" err="1"/>
              <a:t>PoW</a:t>
            </a:r>
            <a:r>
              <a:rPr lang="en-US" dirty="0"/>
              <a:t>)</a:t>
            </a:r>
          </a:p>
          <a:p>
            <a:r>
              <a:rPr lang="en-US" dirty="0"/>
              <a:t>A consensus based on hash chain encryption</a:t>
            </a:r>
          </a:p>
          <a:p>
            <a:r>
              <a:rPr lang="en-US" dirty="0"/>
              <a:t>Ethereum version: </a:t>
            </a:r>
            <a:r>
              <a:rPr lang="en-US" dirty="0" err="1"/>
              <a:t>PoW</a:t>
            </a:r>
            <a:r>
              <a:rPr lang="en-US" dirty="0"/>
              <a:t> (</a:t>
            </a:r>
            <a:r>
              <a:rPr lang="en-US" dirty="0" err="1"/>
              <a:t>ethash</a:t>
            </a:r>
            <a:r>
              <a:rPr lang="en-US" dirty="0"/>
              <a:t> protocol)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1BA1309-B588-D048-8B4A-96C83B9B7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6065" y="2487708"/>
            <a:ext cx="5591862" cy="31054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726F7F3-20E9-7C41-9DB0-09B960C312A8}"/>
              </a:ext>
            </a:extLst>
          </p:cNvPr>
          <p:cNvSpPr txBox="1"/>
          <p:nvPr/>
        </p:nvSpPr>
        <p:spPr>
          <a:xfrm>
            <a:off x="3898206" y="5547287"/>
            <a:ext cx="26275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From the project literature review</a:t>
            </a:r>
          </a:p>
        </p:txBody>
      </p:sp>
    </p:spTree>
    <p:extLst>
      <p:ext uri="{BB962C8B-B14F-4D97-AF65-F5344CB8AC3E}">
        <p14:creationId xmlns:p14="http://schemas.microsoft.com/office/powerpoint/2010/main" val="842039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05809CD9-EC27-DA4B-BD8B-341F6BAD2E0B}"/>
              </a:ext>
            </a:extLst>
          </p:cNvPr>
          <p:cNvSpPr txBox="1">
            <a:spLocks/>
          </p:cNvSpPr>
          <p:nvPr/>
        </p:nvSpPr>
        <p:spPr>
          <a:xfrm>
            <a:off x="641774" y="412648"/>
            <a:ext cx="10627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Application Blockchains Tested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86350DD-17DA-034C-B9F7-D602FDF82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542764"/>
              </p:ext>
            </p:extLst>
          </p:nvPr>
        </p:nvGraphicFramePr>
        <p:xfrm>
          <a:off x="2032000" y="1901614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0427867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737686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Public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Private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069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Rinkeby</a:t>
                      </a:r>
                      <a:r>
                        <a:rPr lang="en-US" dirty="0"/>
                        <a:t> (</a:t>
                      </a:r>
                      <a:r>
                        <a:rPr lang="en-US" dirty="0" err="1"/>
                        <a:t>PoA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Clique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401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Ropsten</a:t>
                      </a:r>
                      <a:r>
                        <a:rPr lang="en-US" dirty="0"/>
                        <a:t> (</a:t>
                      </a:r>
                      <a:r>
                        <a:rPr lang="en-US" dirty="0" err="1"/>
                        <a:t>PoW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Ethash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32976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92D2A99-799C-D748-9389-8B029FA3F3C6}"/>
              </a:ext>
            </a:extLst>
          </p:cNvPr>
          <p:cNvSpPr txBox="1"/>
          <p:nvPr/>
        </p:nvSpPr>
        <p:spPr>
          <a:xfrm>
            <a:off x="6227009" y="3134599"/>
            <a:ext cx="30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Private blockchains running on 3 virtual machines hosted on Microsoft Azure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B58D77-DD79-C74E-A083-FF63CBBA4C50}"/>
              </a:ext>
            </a:extLst>
          </p:cNvPr>
          <p:cNvSpPr txBox="1"/>
          <p:nvPr/>
        </p:nvSpPr>
        <p:spPr>
          <a:xfrm>
            <a:off x="2092981" y="3134599"/>
            <a:ext cx="3048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Official test networks</a:t>
            </a:r>
          </a:p>
        </p:txBody>
      </p:sp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8082C4AB-5BFD-0B4D-9229-72E0CF275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1509" y="4091312"/>
            <a:ext cx="3867728" cy="56878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7A781DF-2F75-6F4A-9968-2C977D3446CF}"/>
              </a:ext>
            </a:extLst>
          </p:cNvPr>
          <p:cNvSpPr txBox="1"/>
          <p:nvPr/>
        </p:nvSpPr>
        <p:spPr>
          <a:xfrm>
            <a:off x="4570300" y="4659389"/>
            <a:ext cx="30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*Transactions per second formula for Ethereum blockchains</a:t>
            </a:r>
          </a:p>
        </p:txBody>
      </p:sp>
    </p:spTree>
    <p:extLst>
      <p:ext uri="{BB962C8B-B14F-4D97-AF65-F5344CB8AC3E}">
        <p14:creationId xmlns:p14="http://schemas.microsoft.com/office/powerpoint/2010/main" val="469456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435BDBC2-B7D8-1C43-8773-E52E6DF4EFA9}"/>
              </a:ext>
            </a:extLst>
          </p:cNvPr>
          <p:cNvSpPr txBox="1">
            <a:spLocks/>
          </p:cNvSpPr>
          <p:nvPr/>
        </p:nvSpPr>
        <p:spPr>
          <a:xfrm>
            <a:off x="641774" y="412648"/>
            <a:ext cx="10627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Result Comparison Example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D0FEA79-70FE-D549-BE74-32BFEF8D9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195" y="1338121"/>
            <a:ext cx="2123786" cy="14270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6DD6AFA-443B-7C4E-879E-EEC5C4A3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6759" y="1338121"/>
            <a:ext cx="2867159" cy="14508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61CB121-22A8-FC4E-800F-A9CB1B26D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681" y="2826671"/>
            <a:ext cx="6056866" cy="334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993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C6230BFA-020E-9C4C-87D0-BBD4CCEE9FF0}"/>
              </a:ext>
            </a:extLst>
          </p:cNvPr>
          <p:cNvSpPr txBox="1">
            <a:spLocks/>
          </p:cNvSpPr>
          <p:nvPr/>
        </p:nvSpPr>
        <p:spPr>
          <a:xfrm>
            <a:off x="641774" y="412648"/>
            <a:ext cx="10627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FB3C9-F45C-E746-820B-92B7F6991106}"/>
              </a:ext>
            </a:extLst>
          </p:cNvPr>
          <p:cNvSpPr txBox="1"/>
          <p:nvPr/>
        </p:nvSpPr>
        <p:spPr>
          <a:xfrm>
            <a:off x="2288918" y="2275470"/>
            <a:ext cx="81834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Despite the reduced node scalability, state-machine replication consensus in blockchain could potentially scale for a general election. </a:t>
            </a:r>
          </a:p>
          <a:p>
            <a:endParaRPr lang="en-US" dirty="0"/>
          </a:p>
          <a:p>
            <a:r>
              <a:rPr lang="en-US" i="1" dirty="0"/>
              <a:t>Future works should test Hyperledger BFT consensus which allegedly performs better than Ethereum’s </a:t>
            </a:r>
            <a:r>
              <a:rPr lang="en-US" i="1" dirty="0" err="1"/>
              <a:t>PoA</a:t>
            </a:r>
            <a:r>
              <a:rPr lang="en-US" i="1" dirty="0"/>
              <a:t> consensus.</a:t>
            </a:r>
          </a:p>
        </p:txBody>
      </p:sp>
    </p:spTree>
    <p:extLst>
      <p:ext uri="{BB962C8B-B14F-4D97-AF65-F5344CB8AC3E}">
        <p14:creationId xmlns:p14="http://schemas.microsoft.com/office/powerpoint/2010/main" val="3358762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377</Words>
  <Application>Microsoft Macintosh PowerPoint</Application>
  <PresentationFormat>Widescreen</PresentationFormat>
  <Paragraphs>51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Implementation and Evaluation of a blockchain based electronic voting system</vt:lpstr>
      <vt:lpstr>Introduction</vt:lpstr>
      <vt:lpstr>The Problems</vt:lpstr>
      <vt:lpstr>The Voting Process</vt:lpstr>
      <vt:lpstr>Application Primary Features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and Evaluation of a blockchain based electronic voting system</dc:title>
  <dc:creator>Gabriel C Ciortea Pop</dc:creator>
  <cp:lastModifiedBy>Gabriel C Ciortea Pop</cp:lastModifiedBy>
  <cp:revision>13</cp:revision>
  <dcterms:created xsi:type="dcterms:W3CDTF">2020-05-15T10:46:53Z</dcterms:created>
  <dcterms:modified xsi:type="dcterms:W3CDTF">2020-05-16T11:06:33Z</dcterms:modified>
</cp:coreProperties>
</file>